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635" r:id="rId2"/>
    <p:sldId id="636" r:id="rId3"/>
    <p:sldId id="659" r:id="rId4"/>
    <p:sldId id="640" r:id="rId5"/>
    <p:sldId id="642" r:id="rId6"/>
    <p:sldId id="660" r:id="rId7"/>
    <p:sldId id="661" r:id="rId8"/>
    <p:sldId id="662" r:id="rId9"/>
    <p:sldId id="663" r:id="rId10"/>
    <p:sldId id="664" r:id="rId11"/>
    <p:sldId id="665" r:id="rId12"/>
    <p:sldId id="666" r:id="rId13"/>
    <p:sldId id="667" r:id="rId14"/>
    <p:sldId id="668" r:id="rId15"/>
    <p:sldId id="669" r:id="rId16"/>
    <p:sldId id="670" r:id="rId17"/>
    <p:sldId id="671" r:id="rId18"/>
    <p:sldId id="673" r:id="rId19"/>
    <p:sldId id="674" r:id="rId20"/>
    <p:sldId id="675" r:id="rId21"/>
    <p:sldId id="672" r:id="rId22"/>
    <p:sldId id="676" r:id="rId23"/>
    <p:sldId id="678" r:id="rId24"/>
    <p:sldId id="679" r:id="rId25"/>
    <p:sldId id="677" r:id="rId26"/>
    <p:sldId id="685" r:id="rId27"/>
    <p:sldId id="686" r:id="rId28"/>
    <p:sldId id="688" r:id="rId29"/>
    <p:sldId id="689" r:id="rId30"/>
    <p:sldId id="690" r:id="rId31"/>
    <p:sldId id="687" r:id="rId32"/>
    <p:sldId id="691" r:id="rId33"/>
    <p:sldId id="692" r:id="rId34"/>
    <p:sldId id="694" r:id="rId35"/>
    <p:sldId id="695" r:id="rId36"/>
    <p:sldId id="693" r:id="rId37"/>
    <p:sldId id="680" r:id="rId38"/>
    <p:sldId id="681" r:id="rId39"/>
    <p:sldId id="683" r:id="rId40"/>
    <p:sldId id="684" r:id="rId41"/>
    <p:sldId id="682" r:id="rId42"/>
  </p:sldIdLst>
  <p:sldSz cx="9144000" cy="6858000" type="screen4x3"/>
  <p:notesSz cx="6819900" cy="9918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8" userDrawn="1">
          <p15:clr>
            <a:srgbClr val="A4A3A4"/>
          </p15:clr>
        </p15:guide>
        <p15:guide id="2" pos="13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6510"/>
    <a:srgbClr val="CCFFFF"/>
    <a:srgbClr val="92B1FE"/>
    <a:srgbClr val="3333FF"/>
    <a:srgbClr val="0066FF"/>
    <a:srgbClr val="FF3300"/>
    <a:srgbClr val="00CC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95" autoAdjust="0"/>
    <p:restoredTop sz="94671" autoAdjust="0"/>
  </p:normalViewPr>
  <p:slideViewPr>
    <p:cSldViewPr>
      <p:cViewPr varScale="1">
        <p:scale>
          <a:sx n="83" d="100"/>
          <a:sy n="83" d="100"/>
        </p:scale>
        <p:origin x="1598" y="48"/>
      </p:cViewPr>
      <p:guideLst>
        <p:guide orient="horz" pos="1298"/>
        <p:guide pos="13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32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2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38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52" tIns="47425" rIns="94852" bIns="47425" numCol="1" anchor="t" anchorCtr="0" compatLnSpc="1">
            <a:prstTxWarp prst="textNoShape">
              <a:avLst/>
            </a:prstTxWarp>
          </a:bodyPr>
          <a:lstStyle>
            <a:lvl1pPr algn="l" defTabSz="948859">
              <a:defRPr sz="13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5299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038" y="0"/>
            <a:ext cx="296386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52" tIns="47425" rIns="94852" bIns="47425" numCol="1" anchor="t" anchorCtr="0" compatLnSpc="1">
            <a:prstTxWarp prst="textNoShape">
              <a:avLst/>
            </a:prstTxWarp>
          </a:bodyPr>
          <a:lstStyle>
            <a:lvl1pPr algn="r" defTabSz="948859">
              <a:defRPr sz="13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5300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638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52" tIns="47425" rIns="94852" bIns="47425" numCol="1" anchor="b" anchorCtr="0" compatLnSpc="1">
            <a:prstTxWarp prst="textNoShape">
              <a:avLst/>
            </a:prstTxWarp>
          </a:bodyPr>
          <a:lstStyle>
            <a:lvl1pPr algn="l" defTabSz="948859">
              <a:defRPr sz="13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5301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038" y="9432925"/>
            <a:ext cx="296386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852" tIns="47425" rIns="94852" bIns="47425" numCol="1" anchor="b" anchorCtr="0" compatLnSpc="1">
            <a:prstTxWarp prst="textNoShape">
              <a:avLst/>
            </a:prstTxWarp>
          </a:bodyPr>
          <a:lstStyle>
            <a:lvl1pPr algn="r" defTabSz="948859">
              <a:defRPr sz="1300"/>
            </a:lvl1pPr>
          </a:lstStyle>
          <a:p>
            <a:pPr>
              <a:defRPr/>
            </a:pPr>
            <a:fld id="{1E625AA0-E987-4FFC-8FDF-957D750F2903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55434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4338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52" tIns="48324" rIns="96652" bIns="48324" numCol="1" anchor="t" anchorCtr="0" compatLnSpc="1">
            <a:prstTxWarp prst="textNoShape">
              <a:avLst/>
            </a:prstTxWarp>
          </a:bodyPr>
          <a:lstStyle>
            <a:lvl1pPr algn="l" defTabSz="967254">
              <a:defRPr sz="13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5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65563" y="0"/>
            <a:ext cx="295433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52" tIns="48324" rIns="96652" bIns="48324" numCol="1" anchor="t" anchorCtr="0" compatLnSpc="1">
            <a:prstTxWarp prst="textNoShape">
              <a:avLst/>
            </a:prstTxWarp>
          </a:bodyPr>
          <a:lstStyle>
            <a:lvl1pPr algn="r" defTabSz="967254">
              <a:defRPr sz="13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41363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638" y="4711700"/>
            <a:ext cx="5000625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52" tIns="48324" rIns="96652" bIns="483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54338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52" tIns="48324" rIns="96652" bIns="48324" numCol="1" anchor="b" anchorCtr="0" compatLnSpc="1">
            <a:prstTxWarp prst="textNoShape">
              <a:avLst/>
            </a:prstTxWarp>
          </a:bodyPr>
          <a:lstStyle>
            <a:lvl1pPr algn="l" defTabSz="967254">
              <a:defRPr sz="13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9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5563" y="9421813"/>
            <a:ext cx="295433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52" tIns="48324" rIns="96652" bIns="48324" numCol="1" anchor="b" anchorCtr="0" compatLnSpc="1">
            <a:prstTxWarp prst="textNoShape">
              <a:avLst/>
            </a:prstTxWarp>
          </a:bodyPr>
          <a:lstStyle>
            <a:lvl1pPr algn="r" defTabSz="967254">
              <a:defRPr sz="1300"/>
            </a:lvl1pPr>
          </a:lstStyle>
          <a:p>
            <a:pPr>
              <a:defRPr/>
            </a:pPr>
            <a:fld id="{DF3F01BE-6E3A-485D-8A48-29C7DF5BD82F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22754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145028" y="1052736"/>
            <a:ext cx="8891467" cy="5040089"/>
          </a:xfrm>
        </p:spPr>
        <p:txBody>
          <a:bodyPr/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145029" y="6284168"/>
            <a:ext cx="1186612" cy="457200"/>
          </a:xfrm>
          <a:prstGeom prst="rect">
            <a:avLst/>
          </a:prstGeom>
          <a:ln/>
        </p:spPr>
        <p:txBody>
          <a:bodyPr anchor="ctr"/>
          <a:lstStyle>
            <a:lvl1pPr>
              <a:defRPr/>
            </a:lvl1pPr>
          </a:lstStyle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8" name="Rectangle 5">
            <a:extLst/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1331640" y="6284168"/>
            <a:ext cx="6480720" cy="457200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fr-FR" dirty="0" smtClean="0"/>
              <a:t>Turbulent Natural Convection in a Square </a:t>
            </a:r>
            <a:r>
              <a:rPr lang="fr-FR" dirty="0" err="1" smtClean="0"/>
              <a:t>Cavity</a:t>
            </a:r>
            <a:endParaRPr lang="fr-FR" dirty="0" smtClean="0"/>
          </a:p>
          <a:p>
            <a:pPr>
              <a:defRPr/>
            </a:pPr>
            <a:r>
              <a:rPr lang="fr-FR" dirty="0" smtClean="0"/>
              <a:t>ERCOFTAC SIG15 Workshop, Ljubljana</a:t>
            </a:r>
          </a:p>
        </p:txBody>
      </p:sp>
      <p:sp>
        <p:nvSpPr>
          <p:cNvPr id="9" name="Rectangle 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7812360" y="6284168"/>
            <a:ext cx="1224136" cy="457200"/>
          </a:xfrm>
          <a:prstGeom prst="rect">
            <a:avLst/>
          </a:prstGeom>
          <a:ln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‹#›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857743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29" y="1052736"/>
            <a:ext cx="8891467" cy="504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dirty="0" smtClean="0"/>
              <a:t>Click to edit Master text styles</a:t>
            </a:r>
          </a:p>
          <a:p>
            <a:pPr lvl="1"/>
            <a:r>
              <a:rPr lang="en-US" altLang="fr-FR" dirty="0" smtClean="0"/>
              <a:t>Second level</a:t>
            </a:r>
          </a:p>
          <a:p>
            <a:pPr lvl="2"/>
            <a:r>
              <a:rPr lang="en-US" altLang="fr-FR" dirty="0" smtClean="0"/>
              <a:t>Third level</a:t>
            </a:r>
          </a:p>
          <a:p>
            <a:pPr lvl="3"/>
            <a:r>
              <a:rPr lang="en-US" altLang="fr-FR" dirty="0" smtClean="0"/>
              <a:t>Fourth level</a:t>
            </a:r>
          </a:p>
          <a:p>
            <a:pPr lvl="4"/>
            <a:r>
              <a:rPr lang="en-US" altLang="fr-FR" dirty="0" smtClean="0"/>
              <a:t>Fifth level</a:t>
            </a:r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0" y="836712"/>
            <a:ext cx="9132888" cy="96837"/>
            <a:chOff x="0" y="900"/>
            <a:chExt cx="6472" cy="96"/>
          </a:xfrm>
        </p:grpSpPr>
        <p:sp>
          <p:nvSpPr>
            <p:cNvPr id="1032" name="Rectangle 8">
              <a:extLst/>
            </p:cNvPr>
            <p:cNvSpPr>
              <a:spLocks noChangeArrowheads="1"/>
            </p:cNvSpPr>
            <p:nvPr/>
          </p:nvSpPr>
          <p:spPr bwMode="auto">
            <a:xfrm>
              <a:off x="0" y="900"/>
              <a:ext cx="6472" cy="47"/>
            </a:xfrm>
            <a:prstGeom prst="rect">
              <a:avLst/>
            </a:prstGeom>
            <a:gradFill rotWithShape="1">
              <a:gsLst>
                <a:gs pos="0">
                  <a:srgbClr val="A86F0A"/>
                </a:gs>
                <a:gs pos="50000">
                  <a:srgbClr val="F09F0E"/>
                </a:gs>
                <a:gs pos="100000">
                  <a:srgbClr val="A86F0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fr-FR" altLang="fr-FR" sz="1600"/>
            </a:p>
          </p:txBody>
        </p:sp>
        <p:sp>
          <p:nvSpPr>
            <p:cNvPr id="1033" name="Rectangle 9">
              <a:extLst/>
            </p:cNvPr>
            <p:cNvSpPr>
              <a:spLocks noChangeArrowheads="1"/>
            </p:cNvSpPr>
            <p:nvPr/>
          </p:nvSpPr>
          <p:spPr bwMode="auto">
            <a:xfrm>
              <a:off x="0" y="972"/>
              <a:ext cx="6472" cy="24"/>
            </a:xfrm>
            <a:prstGeom prst="rect">
              <a:avLst/>
            </a:prstGeom>
            <a:gradFill rotWithShape="0">
              <a:gsLst>
                <a:gs pos="0">
                  <a:srgbClr val="4464B1"/>
                </a:gs>
                <a:gs pos="50000">
                  <a:srgbClr val="618FFD"/>
                </a:gs>
                <a:gs pos="100000">
                  <a:srgbClr val="4464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fr-FR" altLang="fr-FR" sz="1600"/>
            </a:p>
          </p:txBody>
        </p:sp>
      </p:grpSp>
      <p:sp>
        <p:nvSpPr>
          <p:cNvPr id="10" name="Rectangle 4">
            <a:extLst/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145029" y="6284168"/>
            <a:ext cx="1186612" cy="457200"/>
          </a:xfrm>
          <a:prstGeom prst="rect">
            <a:avLst/>
          </a:prstGeom>
          <a:ln/>
        </p:spPr>
        <p:txBody>
          <a:bodyPr anchor="ctr"/>
          <a:lstStyle>
            <a:lvl1pPr>
              <a:defRPr/>
            </a:lvl1pPr>
          </a:lstStyle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11" name="Rectangle 5">
            <a:extLst/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1331640" y="6284168"/>
            <a:ext cx="6480720" cy="457200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fr-FR" dirty="0" smtClean="0"/>
              <a:t>Turbulent Natural Convection in a Square </a:t>
            </a:r>
            <a:r>
              <a:rPr lang="fr-FR" dirty="0" err="1" smtClean="0"/>
              <a:t>Cavity</a:t>
            </a:r>
            <a:endParaRPr lang="fr-FR" dirty="0" smtClean="0"/>
          </a:p>
          <a:p>
            <a:pPr>
              <a:defRPr/>
            </a:pPr>
            <a:r>
              <a:rPr lang="fr-FR" dirty="0" smtClean="0"/>
              <a:t>ERCOFTAC SIG15 Workshop, Ljubljana</a:t>
            </a:r>
          </a:p>
        </p:txBody>
      </p:sp>
      <p:sp>
        <p:nvSpPr>
          <p:cNvPr id="12" name="Rectangle 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7812360" y="6284168"/>
            <a:ext cx="1224136" cy="457200"/>
          </a:xfrm>
          <a:prstGeom prst="rect">
            <a:avLst/>
          </a:prstGeom>
          <a:ln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‹#›</a:t>
            </a:fld>
            <a:endParaRPr lang="en-US" altLang="fr-FR" dirty="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44624"/>
            <a:ext cx="2322823" cy="7528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45" y="44624"/>
            <a:ext cx="1534523" cy="73089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01" y="48079"/>
            <a:ext cx="2087711" cy="7664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189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-105" charset="0"/>
        </a:defRPr>
      </a:lvl6pPr>
      <a:lvl7pPr marL="914377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-105" charset="0"/>
        </a:defRPr>
      </a:lvl7pPr>
      <a:lvl8pPr marL="137156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-105" charset="0"/>
        </a:defRPr>
      </a:lvl8pPr>
      <a:lvl9pPr marL="1828754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-105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537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726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8914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103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fr-FR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25.pn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31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33.pn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6.pn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6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42.pn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6.png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50.png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23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56.png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60.png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64.png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30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70.png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6.png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image" Target="../media/image79.png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81.wmf"/><Relationship Id="rId4" Type="http://schemas.openxmlformats.org/officeDocument/2006/relationships/oleObject" Target="../embeddings/oleObject38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image" Target="../media/image85.png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image" Target="../media/image89.png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91.wmf"/><Relationship Id="rId4" Type="http://schemas.openxmlformats.org/officeDocument/2006/relationships/oleObject" Target="../embeddings/oleObject43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93.wmf"/><Relationship Id="rId4" Type="http://schemas.openxmlformats.org/officeDocument/2006/relationships/oleObject" Target="../embeddings/oleObject44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image" Target="../media/image97.png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image" Target="../media/image101.png"/><Relationship Id="rId7" Type="http://schemas.openxmlformats.org/officeDocument/2006/relationships/oleObject" Target="../embeddings/oleObject4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image" Target="../media/image105.png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5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15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19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539751" y="1196752"/>
            <a:ext cx="8280400" cy="5328592"/>
          </a:xfrm>
        </p:spPr>
        <p:txBody>
          <a:bodyPr anchor="ctr"/>
          <a:lstStyle/>
          <a:p>
            <a:pPr marL="0" indent="0" algn="ctr">
              <a:lnSpc>
                <a:spcPct val="150000"/>
              </a:lnSpc>
              <a:buNone/>
              <a:defRPr/>
            </a:pPr>
            <a:r>
              <a:rPr lang="en-US" dirty="0" smtClean="0"/>
              <a:t>Turbulent Natural Convection in a Square Cavity</a:t>
            </a:r>
          </a:p>
          <a:p>
            <a:pPr marL="0" indent="0" algn="ctr">
              <a:lnSpc>
                <a:spcPct val="150000"/>
              </a:lnSpc>
              <a:buNone/>
              <a:defRPr/>
            </a:pPr>
            <a:r>
              <a:rPr lang="en-US" dirty="0" smtClean="0"/>
              <a:t>ERCOFTAC SIG15 Workshop</a:t>
            </a:r>
          </a:p>
          <a:p>
            <a:pPr marL="0" indent="0" algn="ctr">
              <a:lnSpc>
                <a:spcPct val="150000"/>
              </a:lnSpc>
              <a:buNone/>
              <a:defRPr/>
            </a:pPr>
            <a:r>
              <a:rPr lang="en-US" dirty="0" smtClean="0"/>
              <a:t>16</a:t>
            </a:r>
            <a:r>
              <a:rPr lang="en-US" baseline="30000" dirty="0" smtClean="0"/>
              <a:t>th</a:t>
            </a:r>
            <a:r>
              <a:rPr lang="en-US" dirty="0" smtClean="0"/>
              <a:t> of October 2019</a:t>
            </a:r>
          </a:p>
          <a:p>
            <a:pPr marL="0" indent="0" algn="ctr">
              <a:lnSpc>
                <a:spcPct val="150000"/>
              </a:lnSpc>
              <a:buNone/>
              <a:defRPr/>
            </a:pPr>
            <a:r>
              <a:rPr lang="en-US" dirty="0" err="1" smtClean="0"/>
              <a:t>Cédric</a:t>
            </a:r>
            <a:r>
              <a:rPr lang="en-US" dirty="0" smtClean="0"/>
              <a:t> </a:t>
            </a:r>
            <a:r>
              <a:rPr lang="en-US" dirty="0" err="1" smtClean="0"/>
              <a:t>Flageul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47" y="5394314"/>
            <a:ext cx="3048007" cy="116129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139" y="4579419"/>
            <a:ext cx="1487011" cy="194592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4591562"/>
            <a:ext cx="1448099" cy="196404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4462041" cy="79679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25" y="1436158"/>
            <a:ext cx="3744416" cy="84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10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2" y="954305"/>
            <a:ext cx="3502022" cy="53186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86666"/>
            <a:ext cx="3591889" cy="5288639"/>
          </a:xfrm>
          <a:prstGeom prst="rect">
            <a:avLst/>
          </a:prstGeom>
        </p:spPr>
      </p:pic>
      <p:graphicFrame>
        <p:nvGraphicFramePr>
          <p:cNvPr id="2" name="Obje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121430"/>
              </p:ext>
            </p:extLst>
          </p:nvPr>
        </p:nvGraphicFramePr>
        <p:xfrm>
          <a:off x="2915816" y="299695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4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15816" y="2996952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881699"/>
              </p:ext>
            </p:extLst>
          </p:nvPr>
        </p:nvGraphicFramePr>
        <p:xfrm>
          <a:off x="8099249" y="321297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5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99249" y="321297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159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11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1" y="980728"/>
            <a:ext cx="3549153" cy="52030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94814"/>
            <a:ext cx="3631941" cy="532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6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12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2" y="944258"/>
            <a:ext cx="3718046" cy="545062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94814"/>
            <a:ext cx="3631942" cy="5324394"/>
          </a:xfrm>
          <a:prstGeom prst="rect">
            <a:avLst/>
          </a:prstGeom>
        </p:spPr>
      </p:pic>
      <p:graphicFrame>
        <p:nvGraphicFramePr>
          <p:cNvPr id="8" name="Obje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178948"/>
              </p:ext>
            </p:extLst>
          </p:nvPr>
        </p:nvGraphicFramePr>
        <p:xfrm>
          <a:off x="8086235" y="321297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2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8" name="Objet 7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86235" y="321297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562318"/>
              </p:ext>
            </p:extLst>
          </p:nvPr>
        </p:nvGraphicFramePr>
        <p:xfrm>
          <a:off x="2937520" y="263691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3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37520" y="2636912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282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13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1" y="944258"/>
            <a:ext cx="3642525" cy="533990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596" y="994813"/>
            <a:ext cx="3628426" cy="5319239"/>
          </a:xfrm>
          <a:prstGeom prst="rect">
            <a:avLst/>
          </a:prstGeom>
        </p:spPr>
      </p:pic>
      <p:graphicFrame>
        <p:nvGraphicFramePr>
          <p:cNvPr id="8" name="Obje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6113742"/>
              </p:ext>
            </p:extLst>
          </p:nvPr>
        </p:nvGraphicFramePr>
        <p:xfrm>
          <a:off x="8086235" y="321297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6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8" name="Objet 7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86235" y="321297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279730"/>
              </p:ext>
            </p:extLst>
          </p:nvPr>
        </p:nvGraphicFramePr>
        <p:xfrm>
          <a:off x="2865512" y="249289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7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65512" y="249289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998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14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2" y="954301"/>
            <a:ext cx="3443282" cy="522945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893" y="950979"/>
            <a:ext cx="3580026" cy="5333189"/>
          </a:xfrm>
          <a:prstGeom prst="rect">
            <a:avLst/>
          </a:prstGeom>
        </p:spPr>
      </p:pic>
      <p:graphicFrame>
        <p:nvGraphicFramePr>
          <p:cNvPr id="2" name="Obje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2562469"/>
              </p:ext>
            </p:extLst>
          </p:nvPr>
        </p:nvGraphicFramePr>
        <p:xfrm>
          <a:off x="2775554" y="3183264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0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75554" y="3183264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937492"/>
              </p:ext>
            </p:extLst>
          </p:nvPr>
        </p:nvGraphicFramePr>
        <p:xfrm>
          <a:off x="7983519" y="2585467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1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83519" y="2585467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87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Turbulent Natural Convection in a Square Cavity</a:t>
            </a:r>
          </a:p>
          <a:p>
            <a:pPr>
              <a:defRPr/>
            </a:pPr>
            <a:r>
              <a:rPr lang="fr-FR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15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65" y="993467"/>
            <a:ext cx="7351869" cy="5290701"/>
          </a:xfrm>
          <a:prstGeom prst="rect">
            <a:avLst/>
          </a:prstGeom>
        </p:spPr>
      </p:pic>
      <p:graphicFrame>
        <p:nvGraphicFramePr>
          <p:cNvPr id="7" name="Obje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903699"/>
              </p:ext>
            </p:extLst>
          </p:nvPr>
        </p:nvGraphicFramePr>
        <p:xfrm>
          <a:off x="6891310" y="4725144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6" name="PDF" showAsIcon="1" r:id="rId4" imgW="914400" imgH="771480" progId="FoxitReader.Document">
                  <p:embed/>
                </p:oleObj>
              </mc:Choice>
              <mc:Fallback>
                <p:oleObj name="PDF" showAsIcon="1" r:id="rId4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91310" y="4725144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126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Square </a:t>
            </a:r>
            <a:r>
              <a:rPr lang="fr-FR" dirty="0" err="1" smtClean="0"/>
              <a:t>cavity</a:t>
            </a:r>
            <a:r>
              <a:rPr lang="fr-FR" dirty="0" smtClean="0"/>
              <a:t> at Ra=1.10</a:t>
            </a:r>
            <a:r>
              <a:rPr lang="fr-FR" baseline="30000" dirty="0" smtClean="0"/>
              <a:t>10</a:t>
            </a:r>
            <a:r>
              <a:rPr lang="fr-FR" dirty="0" smtClean="0"/>
              <a:t> : LES and </a:t>
            </a:r>
            <a:r>
              <a:rPr lang="fr-FR" dirty="0" err="1" smtClean="0"/>
              <a:t>hybrid</a:t>
            </a:r>
            <a:r>
              <a:rPr lang="fr-FR" dirty="0" smtClean="0"/>
              <a:t> RANS-LES cases</a:t>
            </a:r>
          </a:p>
          <a:p>
            <a:r>
              <a:rPr lang="fr-FR" dirty="0" smtClean="0"/>
              <a:t>Turbulent </a:t>
            </a:r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 smtClean="0"/>
          </a:p>
          <a:p>
            <a:r>
              <a:rPr lang="fr-FR" dirty="0" err="1" smtClean="0"/>
              <a:t>Velocity</a:t>
            </a:r>
            <a:endParaRPr lang="fr-FR" dirty="0" smtClean="0"/>
          </a:p>
          <a:p>
            <a:r>
              <a:rPr lang="fr-FR" dirty="0" smtClean="0"/>
              <a:t>Wall-normal turbulent </a:t>
            </a:r>
            <a:r>
              <a:rPr lang="fr-FR" dirty="0" err="1" smtClean="0"/>
              <a:t>heat</a:t>
            </a:r>
            <a:r>
              <a:rPr lang="fr-FR" dirty="0" smtClean="0"/>
              <a:t> flux</a:t>
            </a:r>
          </a:p>
          <a:p>
            <a:r>
              <a:rPr lang="fr-FR" dirty="0" err="1" smtClean="0"/>
              <a:t>Streamwise</a:t>
            </a:r>
            <a:r>
              <a:rPr lang="fr-FR" dirty="0" smtClean="0"/>
              <a:t> turbulent </a:t>
            </a:r>
            <a:r>
              <a:rPr lang="fr-FR" dirty="0" err="1" smtClean="0"/>
              <a:t>heat</a:t>
            </a:r>
            <a:r>
              <a:rPr lang="fr-FR" dirty="0" smtClean="0"/>
              <a:t> flux</a:t>
            </a:r>
          </a:p>
          <a:p>
            <a:r>
              <a:rPr lang="fr-FR" dirty="0" err="1"/>
              <a:t>Temperature</a:t>
            </a:r>
            <a:endParaRPr lang="fr-FR" dirty="0" smtClean="0"/>
          </a:p>
          <a:p>
            <a:r>
              <a:rPr lang="fr-FR" dirty="0" err="1" smtClean="0"/>
              <a:t>Temperature</a:t>
            </a:r>
            <a:r>
              <a:rPr lang="fr-FR" dirty="0" smtClean="0"/>
              <a:t> variance</a:t>
            </a:r>
          </a:p>
          <a:p>
            <a:r>
              <a:rPr lang="fr-FR" dirty="0" err="1"/>
              <a:t>Nusselt</a:t>
            </a:r>
            <a:r>
              <a:rPr lang="fr-FR" dirty="0"/>
              <a:t> </a:t>
            </a:r>
            <a:r>
              <a:rPr lang="fr-FR" dirty="0" err="1" smtClean="0"/>
              <a:t>numbers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16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29527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17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2" y="952883"/>
            <a:ext cx="3883997" cy="533128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52884"/>
            <a:ext cx="3965879" cy="5286098"/>
          </a:xfrm>
          <a:prstGeom prst="rect">
            <a:avLst/>
          </a:prstGeom>
        </p:spPr>
      </p:pic>
      <p:graphicFrame>
        <p:nvGraphicFramePr>
          <p:cNvPr id="8" name="Obje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4055498"/>
              </p:ext>
            </p:extLst>
          </p:nvPr>
        </p:nvGraphicFramePr>
        <p:xfrm>
          <a:off x="3168730" y="2453273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2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68730" y="2453273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576739"/>
              </p:ext>
            </p:extLst>
          </p:nvPr>
        </p:nvGraphicFramePr>
        <p:xfrm>
          <a:off x="7812360" y="240958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3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12360" y="2409589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3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18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2" y="1013519"/>
            <a:ext cx="4019346" cy="53362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4" y="963703"/>
            <a:ext cx="4037886" cy="5360914"/>
          </a:xfrm>
          <a:prstGeom prst="rect">
            <a:avLst/>
          </a:prstGeom>
        </p:spPr>
      </p:pic>
      <p:graphicFrame>
        <p:nvGraphicFramePr>
          <p:cNvPr id="2" name="Obje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124228"/>
              </p:ext>
            </p:extLst>
          </p:nvPr>
        </p:nvGraphicFramePr>
        <p:xfrm>
          <a:off x="3200401" y="239747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6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00401" y="239747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902266"/>
              </p:ext>
            </p:extLst>
          </p:nvPr>
        </p:nvGraphicFramePr>
        <p:xfrm>
          <a:off x="7812360" y="239747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7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12360" y="239747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908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19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12" y="980727"/>
            <a:ext cx="3893848" cy="53448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440" y="980727"/>
            <a:ext cx="3900217" cy="5253883"/>
          </a:xfrm>
          <a:prstGeom prst="rect">
            <a:avLst/>
          </a:prstGeom>
        </p:spPr>
      </p:pic>
      <p:graphicFrame>
        <p:nvGraphicFramePr>
          <p:cNvPr id="8" name="Obje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4547487"/>
              </p:ext>
            </p:extLst>
          </p:nvPr>
        </p:nvGraphicFramePr>
        <p:xfrm>
          <a:off x="3081536" y="242088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0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81536" y="242088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139271"/>
              </p:ext>
            </p:extLst>
          </p:nvPr>
        </p:nvGraphicFramePr>
        <p:xfrm>
          <a:off x="7924396" y="271658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1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24396" y="271658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254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2</a:t>
            </a:fld>
            <a:endParaRPr lang="en-US" altLang="fr-FR" dirty="0"/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460966"/>
              </p:ext>
            </p:extLst>
          </p:nvPr>
        </p:nvGraphicFramePr>
        <p:xfrm>
          <a:off x="145029" y="1052736"/>
          <a:ext cx="8891466" cy="355609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445733">
                  <a:extLst>
                    <a:ext uri="{9D8B030D-6E8A-4147-A177-3AD203B41FA5}">
                      <a16:colId xmlns:a16="http://schemas.microsoft.com/office/drawing/2014/main" val="993572495"/>
                    </a:ext>
                  </a:extLst>
                </a:gridCol>
                <a:gridCol w="4445733">
                  <a:extLst>
                    <a:ext uri="{9D8B030D-6E8A-4147-A177-3AD203B41FA5}">
                      <a16:colId xmlns:a16="http://schemas.microsoft.com/office/drawing/2014/main" val="2266273613"/>
                    </a:ext>
                  </a:extLst>
                </a:gridCol>
              </a:tblGrid>
              <a:tr h="63001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Ra</a:t>
                      </a:r>
                      <a:r>
                        <a:rPr lang="fr-FR" baseline="0" dirty="0" smtClean="0"/>
                        <a:t> = 1.10</a:t>
                      </a:r>
                      <a:r>
                        <a:rPr lang="fr-FR" baseline="30000" dirty="0" smtClean="0"/>
                        <a:t>8</a:t>
                      </a:r>
                      <a:endParaRPr lang="fr-FR" baseline="300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Ra=1,58.10</a:t>
                      </a:r>
                      <a:r>
                        <a:rPr lang="fr-FR" baseline="30000" dirty="0" smtClean="0"/>
                        <a:t>9</a:t>
                      </a:r>
                      <a:endParaRPr lang="fr-FR" baseline="30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9888248"/>
                  </a:ext>
                </a:extLst>
              </a:tr>
              <a:tr h="630011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Dimokratis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Grigoriadis</a:t>
                      </a:r>
                      <a:r>
                        <a:rPr lang="fr-FR" dirty="0" smtClean="0"/>
                        <a:t>, </a:t>
                      </a:r>
                      <a:r>
                        <a:rPr lang="fr-FR" dirty="0" err="1" smtClean="0"/>
                        <a:t>Univ</a:t>
                      </a:r>
                      <a:r>
                        <a:rPr lang="fr-FR" dirty="0" smtClean="0"/>
                        <a:t>. </a:t>
                      </a:r>
                      <a:r>
                        <a:rPr lang="fr-FR" dirty="0" err="1" smtClean="0"/>
                        <a:t>Cyprus</a:t>
                      </a:r>
                      <a:r>
                        <a:rPr lang="fr-FR" dirty="0" smtClean="0"/>
                        <a:t>, LES</a:t>
                      </a:r>
                    </a:p>
                    <a:p>
                      <a:pPr algn="ctr"/>
                      <a:r>
                        <a:rPr lang="fr-FR" baseline="0" dirty="0" smtClean="0"/>
                        <a:t>CS =&gt; </a:t>
                      </a:r>
                      <a:r>
                        <a:rPr lang="fr-FR" baseline="0" dirty="0" err="1" smtClean="0"/>
                        <a:t>Smagorinsky</a:t>
                      </a:r>
                      <a:endParaRPr lang="fr-FR" baseline="0" dirty="0" smtClean="0"/>
                    </a:p>
                    <a:p>
                      <a:pPr algn="ctr"/>
                      <a:r>
                        <a:rPr lang="fr-FR" baseline="0" dirty="0" smtClean="0"/>
                        <a:t>FSF =&gt; </a:t>
                      </a:r>
                      <a:r>
                        <a:rPr lang="en-GB" baseline="0" noProof="0" dirty="0" smtClean="0"/>
                        <a:t>Filtered</a:t>
                      </a:r>
                      <a:r>
                        <a:rPr lang="fr-FR" baseline="0" dirty="0" smtClean="0"/>
                        <a:t> Structure </a:t>
                      </a:r>
                      <a:r>
                        <a:rPr lang="fr-FR" baseline="0" dirty="0" err="1" smtClean="0"/>
                        <a:t>Function</a:t>
                      </a:r>
                      <a:endParaRPr lang="fr-FR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3173364"/>
                  </a:ext>
                </a:extLst>
              </a:tr>
              <a:tr h="630011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Constantinos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Katsamis</a:t>
                      </a:r>
                      <a:r>
                        <a:rPr lang="fr-FR" dirty="0" smtClean="0"/>
                        <a:t>, Manchester, RANS</a:t>
                      </a:r>
                    </a:p>
                    <a:p>
                      <a:pPr algn="ctr"/>
                      <a:r>
                        <a:rPr lang="fr-FR" dirty="0" smtClean="0"/>
                        <a:t>k-epsilon</a:t>
                      </a:r>
                    </a:p>
                    <a:p>
                      <a:pPr algn="ctr"/>
                      <a:r>
                        <a:rPr lang="fr-FR" dirty="0" smtClean="0"/>
                        <a:t>k-</a:t>
                      </a:r>
                      <a:r>
                        <a:rPr lang="fr-FR" dirty="0" err="1" smtClean="0"/>
                        <a:t>omega</a:t>
                      </a:r>
                      <a:r>
                        <a:rPr lang="fr-FR" dirty="0" smtClean="0"/>
                        <a:t>-SST</a:t>
                      </a:r>
                    </a:p>
                    <a:p>
                      <a:pPr algn="ctr"/>
                      <a:r>
                        <a:rPr lang="fr-FR" dirty="0" smtClean="0"/>
                        <a:t>BL-v</a:t>
                      </a:r>
                      <a:r>
                        <a:rPr lang="fr-FR" baseline="30000" dirty="0" smtClean="0"/>
                        <a:t>2</a:t>
                      </a:r>
                      <a:r>
                        <a:rPr lang="fr-FR" dirty="0" smtClean="0"/>
                        <a:t>/k</a:t>
                      </a:r>
                    </a:p>
                    <a:p>
                      <a:pPr algn="ctr"/>
                      <a:r>
                        <a:rPr lang="fr-FR" dirty="0" smtClean="0"/>
                        <a:t>LRR</a:t>
                      </a:r>
                    </a:p>
                    <a:p>
                      <a:pPr algn="ctr"/>
                      <a:r>
                        <a:rPr lang="fr-FR" dirty="0" smtClean="0"/>
                        <a:t>SSG</a:t>
                      </a:r>
                    </a:p>
                    <a:p>
                      <a:pPr algn="ctr"/>
                      <a:r>
                        <a:rPr lang="fr-FR" dirty="0" smtClean="0"/>
                        <a:t>EBRSM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24202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67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Turbulent Natural Convection in a Square Cavity</a:t>
            </a:r>
          </a:p>
          <a:p>
            <a:pPr>
              <a:defRPr/>
            </a:pPr>
            <a:r>
              <a:rPr lang="fr-FR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20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65" y="1247965"/>
            <a:ext cx="7351869" cy="4781704"/>
          </a:xfrm>
          <a:prstGeom prst="rect">
            <a:avLst/>
          </a:prstGeom>
        </p:spPr>
      </p:pic>
      <p:graphicFrame>
        <p:nvGraphicFramePr>
          <p:cNvPr id="2" name="Obje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119953"/>
              </p:ext>
            </p:extLst>
          </p:nvPr>
        </p:nvGraphicFramePr>
        <p:xfrm>
          <a:off x="6516216" y="34290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9" name="PDF" showAsIcon="1" r:id="rId4" imgW="914400" imgH="771480" progId="FoxitReader.Document">
                  <p:embed/>
                </p:oleObj>
              </mc:Choice>
              <mc:Fallback>
                <p:oleObj name="PDF" showAsIcon="1" r:id="rId4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16216" y="34290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63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Square </a:t>
            </a:r>
            <a:r>
              <a:rPr lang="fr-FR" dirty="0" err="1" smtClean="0"/>
              <a:t>cavity</a:t>
            </a:r>
            <a:r>
              <a:rPr lang="fr-FR" dirty="0" smtClean="0"/>
              <a:t> at Ra=1.10</a:t>
            </a:r>
            <a:r>
              <a:rPr lang="fr-FR" baseline="30000" dirty="0" smtClean="0"/>
              <a:t>10</a:t>
            </a:r>
            <a:r>
              <a:rPr lang="fr-FR" dirty="0" smtClean="0"/>
              <a:t> : RANS cases</a:t>
            </a:r>
          </a:p>
          <a:p>
            <a:r>
              <a:rPr lang="fr-FR" dirty="0" smtClean="0"/>
              <a:t>Turbulent </a:t>
            </a:r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 smtClean="0"/>
          </a:p>
          <a:p>
            <a:r>
              <a:rPr lang="fr-FR" dirty="0" err="1" smtClean="0"/>
              <a:t>Velocity</a:t>
            </a:r>
            <a:endParaRPr lang="fr-FR" dirty="0" smtClean="0"/>
          </a:p>
          <a:p>
            <a:r>
              <a:rPr lang="fr-FR" dirty="0" smtClean="0"/>
              <a:t>Wall-normal turbulent </a:t>
            </a:r>
            <a:r>
              <a:rPr lang="fr-FR" dirty="0" err="1" smtClean="0"/>
              <a:t>heat</a:t>
            </a:r>
            <a:r>
              <a:rPr lang="fr-FR" dirty="0" smtClean="0"/>
              <a:t> flux</a:t>
            </a:r>
          </a:p>
          <a:p>
            <a:r>
              <a:rPr lang="fr-FR" dirty="0" err="1" smtClean="0"/>
              <a:t>Streamwise</a:t>
            </a:r>
            <a:r>
              <a:rPr lang="fr-FR" dirty="0" smtClean="0"/>
              <a:t> turbulent </a:t>
            </a:r>
            <a:r>
              <a:rPr lang="fr-FR" dirty="0" err="1" smtClean="0"/>
              <a:t>heat</a:t>
            </a:r>
            <a:r>
              <a:rPr lang="fr-FR" dirty="0" smtClean="0"/>
              <a:t> flux</a:t>
            </a:r>
          </a:p>
          <a:p>
            <a:r>
              <a:rPr lang="fr-FR" dirty="0" err="1"/>
              <a:t>Temperature</a:t>
            </a:r>
            <a:endParaRPr lang="fr-FR" dirty="0" smtClean="0"/>
          </a:p>
          <a:p>
            <a:r>
              <a:rPr lang="fr-FR" dirty="0" err="1" smtClean="0"/>
              <a:t>Temperature</a:t>
            </a:r>
            <a:r>
              <a:rPr lang="fr-FR" dirty="0" smtClean="0"/>
              <a:t> variance</a:t>
            </a:r>
          </a:p>
          <a:p>
            <a:r>
              <a:rPr lang="fr-FR" dirty="0" err="1"/>
              <a:t>Nusselt</a:t>
            </a:r>
            <a:r>
              <a:rPr lang="fr-FR" dirty="0"/>
              <a:t> </a:t>
            </a:r>
            <a:r>
              <a:rPr lang="fr-FR" dirty="0" err="1" smtClean="0"/>
              <a:t>numbers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21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1154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22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11" y="1021202"/>
            <a:ext cx="3893849" cy="534480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52884"/>
            <a:ext cx="3959534" cy="5277642"/>
          </a:xfrm>
          <a:prstGeom prst="rect">
            <a:avLst/>
          </a:prstGeom>
        </p:spPr>
      </p:pic>
      <p:graphicFrame>
        <p:nvGraphicFramePr>
          <p:cNvPr id="8" name="Obje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006043"/>
              </p:ext>
            </p:extLst>
          </p:nvPr>
        </p:nvGraphicFramePr>
        <p:xfrm>
          <a:off x="2937520" y="306896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6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37520" y="306896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0302091"/>
              </p:ext>
            </p:extLst>
          </p:nvPr>
        </p:nvGraphicFramePr>
        <p:xfrm>
          <a:off x="7967228" y="331869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7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67228" y="331869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899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23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11" y="1013520"/>
            <a:ext cx="3965857" cy="52652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63702"/>
            <a:ext cx="3959534" cy="5256891"/>
          </a:xfrm>
          <a:prstGeom prst="rect">
            <a:avLst/>
          </a:prstGeom>
        </p:spPr>
      </p:pic>
      <p:graphicFrame>
        <p:nvGraphicFramePr>
          <p:cNvPr id="2" name="Obje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204789"/>
              </p:ext>
            </p:extLst>
          </p:nvPr>
        </p:nvGraphicFramePr>
        <p:xfrm>
          <a:off x="3153544" y="306896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0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53544" y="306896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370541"/>
              </p:ext>
            </p:extLst>
          </p:nvPr>
        </p:nvGraphicFramePr>
        <p:xfrm>
          <a:off x="7967228" y="331869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1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67228" y="331869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462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24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6" y="1021201"/>
            <a:ext cx="3842114" cy="527379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20612"/>
            <a:ext cx="3864356" cy="5205576"/>
          </a:xfrm>
          <a:prstGeom prst="rect">
            <a:avLst/>
          </a:prstGeom>
        </p:spPr>
      </p:pic>
      <p:graphicFrame>
        <p:nvGraphicFramePr>
          <p:cNvPr id="8" name="Obje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677710"/>
              </p:ext>
            </p:extLst>
          </p:nvPr>
        </p:nvGraphicFramePr>
        <p:xfrm>
          <a:off x="7954004" y="331869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4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54004" y="331869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931218"/>
              </p:ext>
            </p:extLst>
          </p:nvPr>
        </p:nvGraphicFramePr>
        <p:xfrm>
          <a:off x="3081536" y="306896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5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81536" y="306896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353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Turbulent Natural Convection in a Square Cavity</a:t>
            </a:r>
          </a:p>
          <a:p>
            <a:pPr>
              <a:defRPr/>
            </a:pPr>
            <a:r>
              <a:rPr lang="fr-FR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25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65" y="1247965"/>
            <a:ext cx="7351868" cy="4781704"/>
          </a:xfrm>
          <a:prstGeom prst="rect">
            <a:avLst/>
          </a:prstGeom>
        </p:spPr>
      </p:pic>
      <p:graphicFrame>
        <p:nvGraphicFramePr>
          <p:cNvPr id="7" name="Obje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061611"/>
              </p:ext>
            </p:extLst>
          </p:nvPr>
        </p:nvGraphicFramePr>
        <p:xfrm>
          <a:off x="6516216" y="4725144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4" name="PDF" showAsIcon="1" r:id="rId4" imgW="914400" imgH="771480" progId="FoxitReader.Document">
                  <p:embed/>
                </p:oleObj>
              </mc:Choice>
              <mc:Fallback>
                <p:oleObj name="PDF" showAsIcon="1" r:id="rId4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16216" y="4725144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04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Square </a:t>
            </a:r>
            <a:r>
              <a:rPr lang="fr-FR" dirty="0" err="1" smtClean="0"/>
              <a:t>cavity</a:t>
            </a:r>
            <a:r>
              <a:rPr lang="fr-FR" dirty="0" smtClean="0"/>
              <a:t> at Ra=1.10</a:t>
            </a:r>
            <a:r>
              <a:rPr lang="fr-FR" baseline="30000" dirty="0" smtClean="0"/>
              <a:t>11</a:t>
            </a:r>
            <a:r>
              <a:rPr lang="fr-FR" dirty="0" smtClean="0"/>
              <a:t> : RANS cases</a:t>
            </a:r>
          </a:p>
          <a:p>
            <a:r>
              <a:rPr lang="fr-FR" dirty="0" smtClean="0"/>
              <a:t>Turbulent </a:t>
            </a:r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 smtClean="0"/>
          </a:p>
          <a:p>
            <a:r>
              <a:rPr lang="fr-FR" dirty="0" err="1" smtClean="0"/>
              <a:t>Velocity</a:t>
            </a:r>
            <a:endParaRPr lang="fr-FR" dirty="0" smtClean="0"/>
          </a:p>
          <a:p>
            <a:r>
              <a:rPr lang="fr-FR" dirty="0" smtClean="0"/>
              <a:t>Wall-normal turbulent </a:t>
            </a:r>
            <a:r>
              <a:rPr lang="fr-FR" dirty="0" err="1" smtClean="0"/>
              <a:t>heat</a:t>
            </a:r>
            <a:r>
              <a:rPr lang="fr-FR" dirty="0" smtClean="0"/>
              <a:t> flux</a:t>
            </a:r>
          </a:p>
          <a:p>
            <a:r>
              <a:rPr lang="fr-FR" dirty="0" err="1" smtClean="0"/>
              <a:t>Streamwise</a:t>
            </a:r>
            <a:r>
              <a:rPr lang="fr-FR" dirty="0" smtClean="0"/>
              <a:t> turbulent </a:t>
            </a:r>
            <a:r>
              <a:rPr lang="fr-FR" dirty="0" err="1" smtClean="0"/>
              <a:t>heat</a:t>
            </a:r>
            <a:r>
              <a:rPr lang="fr-FR" dirty="0" smtClean="0"/>
              <a:t> flux</a:t>
            </a:r>
          </a:p>
          <a:p>
            <a:r>
              <a:rPr lang="fr-FR" dirty="0" err="1"/>
              <a:t>Temperature</a:t>
            </a:r>
            <a:endParaRPr lang="fr-FR" dirty="0" smtClean="0"/>
          </a:p>
          <a:p>
            <a:r>
              <a:rPr lang="fr-FR" dirty="0" err="1" smtClean="0"/>
              <a:t>Temperature</a:t>
            </a:r>
            <a:r>
              <a:rPr lang="fr-FR" dirty="0" smtClean="0"/>
              <a:t> variance</a:t>
            </a:r>
          </a:p>
          <a:p>
            <a:r>
              <a:rPr lang="fr-FR" dirty="0" err="1"/>
              <a:t>Nusselt</a:t>
            </a:r>
            <a:r>
              <a:rPr lang="fr-FR" dirty="0"/>
              <a:t> </a:t>
            </a:r>
            <a:r>
              <a:rPr lang="fr-FR" dirty="0" err="1" smtClean="0"/>
              <a:t>numbers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26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22493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27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80" y="940255"/>
            <a:ext cx="3624772" cy="53215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68443"/>
            <a:ext cx="3771963" cy="5374119"/>
          </a:xfrm>
          <a:prstGeom prst="rect">
            <a:avLst/>
          </a:prstGeom>
        </p:spPr>
      </p:pic>
      <p:graphicFrame>
        <p:nvGraphicFramePr>
          <p:cNvPr id="8" name="Obje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617554"/>
              </p:ext>
            </p:extLst>
          </p:nvPr>
        </p:nvGraphicFramePr>
        <p:xfrm>
          <a:off x="7967228" y="34290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2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67228" y="34290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647916"/>
              </p:ext>
            </p:extLst>
          </p:nvPr>
        </p:nvGraphicFramePr>
        <p:xfrm>
          <a:off x="3225552" y="314096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3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25552" y="314096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507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28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80" y="931007"/>
            <a:ext cx="3768788" cy="534703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902" y="979940"/>
            <a:ext cx="3761110" cy="5336140"/>
          </a:xfrm>
          <a:prstGeom prst="rect">
            <a:avLst/>
          </a:prstGeom>
        </p:spPr>
      </p:pic>
      <p:graphicFrame>
        <p:nvGraphicFramePr>
          <p:cNvPr id="2" name="Obje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960725"/>
              </p:ext>
            </p:extLst>
          </p:nvPr>
        </p:nvGraphicFramePr>
        <p:xfrm>
          <a:off x="7967228" y="34290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5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67228" y="34290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350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29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4" y="1002899"/>
            <a:ext cx="3681296" cy="528208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79939"/>
            <a:ext cx="3771963" cy="5351537"/>
          </a:xfrm>
          <a:prstGeom prst="rect">
            <a:avLst/>
          </a:prstGeom>
        </p:spPr>
      </p:pic>
      <p:graphicFrame>
        <p:nvGraphicFramePr>
          <p:cNvPr id="2" name="Obje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546296"/>
              </p:ext>
            </p:extLst>
          </p:nvPr>
        </p:nvGraphicFramePr>
        <p:xfrm>
          <a:off x="7967228" y="34290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0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2" name="Objet 1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67228" y="34290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110288"/>
              </p:ext>
            </p:extLst>
          </p:nvPr>
        </p:nvGraphicFramePr>
        <p:xfrm>
          <a:off x="3297560" y="306896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1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97560" y="306896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038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3</a:t>
            </a:fld>
            <a:endParaRPr lang="en-US" altLang="fr-FR" dirty="0"/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420922"/>
              </p:ext>
            </p:extLst>
          </p:nvPr>
        </p:nvGraphicFramePr>
        <p:xfrm>
          <a:off x="145029" y="1052736"/>
          <a:ext cx="8891466" cy="517153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445733">
                  <a:extLst>
                    <a:ext uri="{9D8B030D-6E8A-4147-A177-3AD203B41FA5}">
                      <a16:colId xmlns:a16="http://schemas.microsoft.com/office/drawing/2014/main" val="993572495"/>
                    </a:ext>
                  </a:extLst>
                </a:gridCol>
                <a:gridCol w="4445733">
                  <a:extLst>
                    <a:ext uri="{9D8B030D-6E8A-4147-A177-3AD203B41FA5}">
                      <a16:colId xmlns:a16="http://schemas.microsoft.com/office/drawing/2014/main" val="2266273613"/>
                    </a:ext>
                  </a:extLst>
                </a:gridCol>
              </a:tblGrid>
              <a:tr h="63001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Ra</a:t>
                      </a:r>
                      <a:r>
                        <a:rPr lang="fr-FR" baseline="0" dirty="0" smtClean="0"/>
                        <a:t> = 1.10</a:t>
                      </a:r>
                      <a:r>
                        <a:rPr lang="fr-FR" baseline="30000" dirty="0" smtClean="0"/>
                        <a:t>10</a:t>
                      </a:r>
                      <a:endParaRPr lang="fr-FR" baseline="300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Ra=1.10</a:t>
                      </a:r>
                      <a:r>
                        <a:rPr lang="fr-FR" baseline="30000" dirty="0" smtClean="0"/>
                        <a:t>11</a:t>
                      </a:r>
                      <a:endParaRPr lang="fr-FR" baseline="30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9888248"/>
                  </a:ext>
                </a:extLst>
              </a:tr>
              <a:tr h="630011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Dimokratis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Grigoriadis</a:t>
                      </a:r>
                      <a:r>
                        <a:rPr lang="fr-FR" dirty="0" smtClean="0"/>
                        <a:t>, </a:t>
                      </a:r>
                      <a:r>
                        <a:rPr lang="fr-FR" dirty="0" err="1" smtClean="0"/>
                        <a:t>Univ</a:t>
                      </a:r>
                      <a:r>
                        <a:rPr lang="fr-FR" dirty="0" smtClean="0"/>
                        <a:t>. </a:t>
                      </a:r>
                      <a:r>
                        <a:rPr lang="fr-FR" dirty="0" err="1" smtClean="0"/>
                        <a:t>Cyprus</a:t>
                      </a:r>
                      <a:r>
                        <a:rPr lang="fr-FR" dirty="0" smtClean="0"/>
                        <a:t>, LES</a:t>
                      </a:r>
                    </a:p>
                    <a:p>
                      <a:pPr algn="ctr"/>
                      <a:r>
                        <a:rPr lang="fr-FR" baseline="0" dirty="0" smtClean="0"/>
                        <a:t>CS =&gt; </a:t>
                      </a:r>
                      <a:r>
                        <a:rPr lang="fr-FR" baseline="0" dirty="0" err="1" smtClean="0"/>
                        <a:t>Smagorinsky</a:t>
                      </a:r>
                      <a:endParaRPr lang="fr-FR" baseline="0" dirty="0" smtClean="0"/>
                    </a:p>
                    <a:p>
                      <a:pPr algn="ctr"/>
                      <a:r>
                        <a:rPr lang="fr-FR" baseline="0" dirty="0" smtClean="0"/>
                        <a:t>FSF =&gt; </a:t>
                      </a:r>
                      <a:r>
                        <a:rPr lang="en-GB" baseline="0" noProof="0" dirty="0" smtClean="0"/>
                        <a:t>Filtered</a:t>
                      </a:r>
                      <a:r>
                        <a:rPr lang="fr-FR" baseline="0" dirty="0" smtClean="0"/>
                        <a:t> Structure </a:t>
                      </a:r>
                      <a:r>
                        <a:rPr lang="fr-FR" baseline="0" dirty="0" err="1" smtClean="0"/>
                        <a:t>Function</a:t>
                      </a:r>
                      <a:endParaRPr lang="fr-FR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3173364"/>
                  </a:ext>
                </a:extLst>
              </a:tr>
              <a:tr h="579120">
                <a:tc rowSpan="4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Jean-François Wald, EDF R&amp;D</a:t>
                      </a:r>
                    </a:p>
                    <a:p>
                      <a:pPr algn="ctr"/>
                      <a:r>
                        <a:rPr lang="fr-FR" dirty="0" smtClean="0"/>
                        <a:t>DDES</a:t>
                      </a:r>
                    </a:p>
                    <a:p>
                      <a:pPr algn="ctr"/>
                      <a:r>
                        <a:rPr lang="fr-FR" dirty="0" smtClean="0"/>
                        <a:t>BL-v2/k</a:t>
                      </a:r>
                    </a:p>
                    <a:p>
                      <a:pPr algn="ctr"/>
                      <a:r>
                        <a:rPr lang="fr-FR" dirty="0" smtClean="0"/>
                        <a:t>EBRSM - (EB)AFM</a:t>
                      </a:r>
                    </a:p>
                    <a:p>
                      <a:pPr algn="ctr"/>
                      <a:r>
                        <a:rPr lang="fr-FR" dirty="0" smtClean="0"/>
                        <a:t>EBRSM - (EB)DFM</a:t>
                      </a:r>
                    </a:p>
                    <a:p>
                      <a:pPr algn="ctr"/>
                      <a:r>
                        <a:rPr lang="fr-FR" dirty="0" smtClean="0"/>
                        <a:t>EBRSM - (EB)GGDH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Abdelmagid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Emad</a:t>
                      </a:r>
                      <a:r>
                        <a:rPr lang="fr-FR" dirty="0" smtClean="0"/>
                        <a:t> Ali, Manchester</a:t>
                      </a:r>
                    </a:p>
                    <a:p>
                      <a:pPr algn="ctr"/>
                      <a:r>
                        <a:rPr lang="fr-FR" dirty="0" err="1" smtClean="0"/>
                        <a:t>Hybrid</a:t>
                      </a:r>
                      <a:r>
                        <a:rPr lang="fr-FR" baseline="0" dirty="0" smtClean="0"/>
                        <a:t> RANS / LES (dual </a:t>
                      </a:r>
                      <a:r>
                        <a:rPr lang="fr-FR" baseline="0" dirty="0" err="1" smtClean="0"/>
                        <a:t>mesh</a:t>
                      </a:r>
                      <a:r>
                        <a:rPr lang="fr-FR" baseline="0" dirty="0" smtClean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24202939"/>
                  </a:ext>
                </a:extLst>
              </a:tr>
              <a:tr h="11582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Constantinos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Katsamis</a:t>
                      </a:r>
                      <a:r>
                        <a:rPr lang="fr-FR" dirty="0" smtClean="0"/>
                        <a:t>, Manchester</a:t>
                      </a:r>
                    </a:p>
                    <a:p>
                      <a:pPr algn="ctr"/>
                      <a:r>
                        <a:rPr lang="fr-FR" dirty="0" smtClean="0"/>
                        <a:t>RANS (</a:t>
                      </a:r>
                      <a:r>
                        <a:rPr lang="fr-FR" dirty="0" err="1" smtClean="0"/>
                        <a:t>see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previous</a:t>
                      </a:r>
                      <a:r>
                        <a:rPr lang="fr-FR" dirty="0" smtClean="0"/>
                        <a:t> slide)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49629442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Puneeth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Reddy</a:t>
                      </a:r>
                      <a:r>
                        <a:rPr lang="fr-FR" dirty="0" smtClean="0"/>
                        <a:t>, Pau</a:t>
                      </a:r>
                    </a:p>
                    <a:p>
                      <a:pPr algn="ctr"/>
                      <a:r>
                        <a:rPr lang="fr-FR" dirty="0" smtClean="0"/>
                        <a:t>RANS</a:t>
                      </a:r>
                    </a:p>
                    <a:p>
                      <a:pPr algn="ctr"/>
                      <a:r>
                        <a:rPr lang="fr-FR" dirty="0" smtClean="0"/>
                        <a:t>Modifications</a:t>
                      </a:r>
                      <a:r>
                        <a:rPr lang="fr-FR" baseline="0" dirty="0" smtClean="0"/>
                        <a:t> of k-</a:t>
                      </a:r>
                      <a:r>
                        <a:rPr lang="fr-FR" baseline="0" dirty="0" err="1" smtClean="0"/>
                        <a:t>omega</a:t>
                      </a:r>
                      <a:r>
                        <a:rPr lang="fr-FR" baseline="0" dirty="0" smtClean="0"/>
                        <a:t> SST</a:t>
                      </a:r>
                      <a:endParaRPr lang="fr-FR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19325073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Dean Wilson, Manchester</a:t>
                      </a:r>
                    </a:p>
                    <a:p>
                      <a:pPr algn="ctr"/>
                      <a:r>
                        <a:rPr lang="fr-FR" dirty="0" err="1" smtClean="0"/>
                        <a:t>Launder</a:t>
                      </a:r>
                      <a:r>
                        <a:rPr lang="fr-FR" dirty="0" smtClean="0"/>
                        <a:t>-Sharma + SG</a:t>
                      </a:r>
                    </a:p>
                    <a:p>
                      <a:pPr algn="ctr"/>
                      <a:r>
                        <a:rPr lang="fr-FR" dirty="0" err="1" smtClean="0"/>
                        <a:t>Jakirlić</a:t>
                      </a:r>
                      <a:r>
                        <a:rPr lang="fr-FR" dirty="0" smtClean="0"/>
                        <a:t> and </a:t>
                      </a:r>
                      <a:r>
                        <a:rPr lang="fr-FR" dirty="0" err="1" smtClean="0"/>
                        <a:t>Hanjalić</a:t>
                      </a:r>
                      <a:r>
                        <a:rPr lang="fr-FR" dirty="0" smtClean="0"/>
                        <a:t> + GG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71512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94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30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1" y="940254"/>
            <a:ext cx="3650329" cy="53591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26" y="937307"/>
            <a:ext cx="3710605" cy="5346861"/>
          </a:xfrm>
          <a:prstGeom prst="rect">
            <a:avLst/>
          </a:prstGeom>
        </p:spPr>
      </p:pic>
      <p:graphicFrame>
        <p:nvGraphicFramePr>
          <p:cNvPr id="9" name="Obje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402483"/>
              </p:ext>
            </p:extLst>
          </p:nvPr>
        </p:nvGraphicFramePr>
        <p:xfrm>
          <a:off x="7967228" y="278092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6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67228" y="278092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761557"/>
              </p:ext>
            </p:extLst>
          </p:nvPr>
        </p:nvGraphicFramePr>
        <p:xfrm>
          <a:off x="3225552" y="3284984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7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25552" y="3284984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893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Turbulent Natural Convection in a Square </a:t>
            </a:r>
            <a:r>
              <a:rPr lang="fr-FR" dirty="0" err="1" smtClean="0"/>
              <a:t>Cavity</a:t>
            </a:r>
            <a:endParaRPr lang="fr-FR" dirty="0" smtClean="0"/>
          </a:p>
          <a:p>
            <a:pPr>
              <a:defRPr/>
            </a:pPr>
            <a:r>
              <a:rPr lang="fr-FR" dirty="0" smtClean="0"/>
              <a:t>ERCOFTAC SIG15 Workshop, Ljubljana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31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49" y="1247965"/>
            <a:ext cx="6873699" cy="4781704"/>
          </a:xfrm>
          <a:prstGeom prst="rect">
            <a:avLst/>
          </a:prstGeom>
        </p:spPr>
      </p:pic>
      <p:graphicFrame>
        <p:nvGraphicFramePr>
          <p:cNvPr id="7" name="Obje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019946"/>
              </p:ext>
            </p:extLst>
          </p:nvPr>
        </p:nvGraphicFramePr>
        <p:xfrm>
          <a:off x="6516216" y="5085184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7" name="PDF" showAsIcon="1" r:id="rId4" imgW="914400" imgH="771480" progId="FoxitReader.Document">
                  <p:embed/>
                </p:oleObj>
              </mc:Choice>
              <mc:Fallback>
                <p:oleObj name="PDF" showAsIcon="1" r:id="rId4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16216" y="5085184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376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Square </a:t>
            </a:r>
            <a:r>
              <a:rPr lang="fr-FR" dirty="0" err="1" smtClean="0"/>
              <a:t>cavity</a:t>
            </a:r>
            <a:r>
              <a:rPr lang="fr-FR" dirty="0" smtClean="0"/>
              <a:t> at Ra=1.10</a:t>
            </a:r>
            <a:r>
              <a:rPr lang="fr-FR" baseline="30000" dirty="0" smtClean="0"/>
              <a:t>11</a:t>
            </a:r>
            <a:r>
              <a:rPr lang="fr-FR" dirty="0" smtClean="0"/>
              <a:t> : k-</a:t>
            </a:r>
            <a:r>
              <a:rPr lang="fr-FR" dirty="0" err="1" smtClean="0"/>
              <a:t>omega</a:t>
            </a:r>
            <a:r>
              <a:rPr lang="fr-FR" dirty="0" smtClean="0"/>
              <a:t> cases</a:t>
            </a:r>
          </a:p>
          <a:p>
            <a:r>
              <a:rPr lang="fr-FR" dirty="0" smtClean="0"/>
              <a:t>Turbulent </a:t>
            </a:r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 smtClean="0"/>
          </a:p>
          <a:p>
            <a:r>
              <a:rPr lang="fr-FR" dirty="0" err="1" smtClean="0"/>
              <a:t>Velocity</a:t>
            </a:r>
            <a:endParaRPr lang="fr-FR" dirty="0" smtClean="0"/>
          </a:p>
          <a:p>
            <a:r>
              <a:rPr lang="fr-FR" dirty="0" smtClean="0"/>
              <a:t>Wall-normal turbulent </a:t>
            </a:r>
            <a:r>
              <a:rPr lang="fr-FR" dirty="0" err="1" smtClean="0"/>
              <a:t>heat</a:t>
            </a:r>
            <a:r>
              <a:rPr lang="fr-FR" dirty="0" smtClean="0"/>
              <a:t> flux</a:t>
            </a:r>
          </a:p>
          <a:p>
            <a:r>
              <a:rPr lang="fr-FR" dirty="0" err="1" smtClean="0"/>
              <a:t>Streamwise</a:t>
            </a:r>
            <a:r>
              <a:rPr lang="fr-FR" dirty="0" smtClean="0"/>
              <a:t> turbulent </a:t>
            </a:r>
            <a:r>
              <a:rPr lang="fr-FR" dirty="0" err="1" smtClean="0"/>
              <a:t>heat</a:t>
            </a:r>
            <a:r>
              <a:rPr lang="fr-FR" dirty="0" smtClean="0"/>
              <a:t> flux</a:t>
            </a:r>
          </a:p>
          <a:p>
            <a:r>
              <a:rPr lang="fr-FR" dirty="0" err="1"/>
              <a:t>Temperature</a:t>
            </a:r>
            <a:endParaRPr lang="fr-FR" dirty="0" smtClean="0"/>
          </a:p>
          <a:p>
            <a:r>
              <a:rPr lang="fr-FR" strike="sngStrike" dirty="0" err="1" smtClean="0"/>
              <a:t>Temperature</a:t>
            </a:r>
            <a:r>
              <a:rPr lang="fr-FR" strike="sngStrike" dirty="0" smtClean="0"/>
              <a:t> variance</a:t>
            </a:r>
          </a:p>
          <a:p>
            <a:r>
              <a:rPr lang="fr-FR" dirty="0" err="1"/>
              <a:t>Nusselt</a:t>
            </a:r>
            <a:r>
              <a:rPr lang="fr-FR" dirty="0"/>
              <a:t> </a:t>
            </a:r>
            <a:r>
              <a:rPr lang="fr-FR" dirty="0" err="1" smtClean="0"/>
              <a:t>numbers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32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841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33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9" y="980728"/>
            <a:ext cx="3632911" cy="540402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558" y="980728"/>
            <a:ext cx="3680473" cy="5303440"/>
          </a:xfrm>
          <a:prstGeom prst="rect">
            <a:avLst/>
          </a:prstGeom>
        </p:spPr>
      </p:pic>
      <p:graphicFrame>
        <p:nvGraphicFramePr>
          <p:cNvPr id="2" name="Obje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662962"/>
              </p:ext>
            </p:extLst>
          </p:nvPr>
        </p:nvGraphicFramePr>
        <p:xfrm>
          <a:off x="7967228" y="294377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2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67228" y="294377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346710"/>
              </p:ext>
            </p:extLst>
          </p:nvPr>
        </p:nvGraphicFramePr>
        <p:xfrm>
          <a:off x="3225552" y="270892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3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25552" y="270892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526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34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50" y="1002900"/>
            <a:ext cx="3704918" cy="53159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49066"/>
            <a:ext cx="3676975" cy="5275886"/>
          </a:xfrm>
          <a:prstGeom prst="rect">
            <a:avLst/>
          </a:prstGeom>
        </p:spPr>
      </p:pic>
      <p:graphicFrame>
        <p:nvGraphicFramePr>
          <p:cNvPr id="9" name="Obje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130528"/>
              </p:ext>
            </p:extLst>
          </p:nvPr>
        </p:nvGraphicFramePr>
        <p:xfrm>
          <a:off x="3369568" y="270892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4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69568" y="270892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993413"/>
              </p:ext>
            </p:extLst>
          </p:nvPr>
        </p:nvGraphicFramePr>
        <p:xfrm>
          <a:off x="7967228" y="306895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5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67228" y="3068959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690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35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2" y="1056411"/>
            <a:ext cx="3514229" cy="5227483"/>
          </a:xfrm>
          <a:prstGeom prst="rect">
            <a:avLst/>
          </a:prstGeom>
        </p:spPr>
      </p:pic>
      <p:graphicFrame>
        <p:nvGraphicFramePr>
          <p:cNvPr id="2" name="Obje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815376"/>
              </p:ext>
            </p:extLst>
          </p:nvPr>
        </p:nvGraphicFramePr>
        <p:xfrm>
          <a:off x="3677265" y="331869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8" name="PDF" showAsIcon="1" r:id="rId4" imgW="914400" imgH="771480" progId="FoxitReader.Document">
                  <p:embed/>
                </p:oleObj>
              </mc:Choice>
              <mc:Fallback>
                <p:oleObj name="PDF" showAsIcon="1" r:id="rId4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77265" y="331869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744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Turbulent Natural Convection in a Square Cavity</a:t>
            </a:r>
          </a:p>
          <a:p>
            <a:pPr>
              <a:defRPr/>
            </a:pPr>
            <a:r>
              <a:rPr lang="fr-FR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36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78" y="1247965"/>
            <a:ext cx="6784041" cy="4781704"/>
          </a:xfrm>
          <a:prstGeom prst="rect">
            <a:avLst/>
          </a:prstGeom>
        </p:spPr>
      </p:pic>
      <p:graphicFrame>
        <p:nvGraphicFramePr>
          <p:cNvPr id="2" name="Obje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368413"/>
              </p:ext>
            </p:extLst>
          </p:nvPr>
        </p:nvGraphicFramePr>
        <p:xfrm>
          <a:off x="6660232" y="422108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2" name="PDF" showAsIcon="1" r:id="rId4" imgW="914400" imgH="771480" progId="FoxitReader.Document">
                  <p:embed/>
                </p:oleObj>
              </mc:Choice>
              <mc:Fallback>
                <p:oleObj name="PDF" showAsIcon="1" r:id="rId4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60232" y="422108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808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Square </a:t>
            </a:r>
            <a:r>
              <a:rPr lang="fr-FR" dirty="0" err="1" smtClean="0"/>
              <a:t>cavity</a:t>
            </a:r>
            <a:r>
              <a:rPr lang="fr-FR" dirty="0" smtClean="0"/>
              <a:t> at Ra=1.10</a:t>
            </a:r>
            <a:r>
              <a:rPr lang="fr-FR" baseline="30000" dirty="0" smtClean="0"/>
              <a:t>11</a:t>
            </a:r>
            <a:r>
              <a:rPr lang="fr-FR" dirty="0" smtClean="0"/>
              <a:t> : LES and </a:t>
            </a:r>
            <a:r>
              <a:rPr lang="fr-FR" dirty="0" err="1" smtClean="0"/>
              <a:t>hybrid</a:t>
            </a:r>
            <a:r>
              <a:rPr lang="fr-FR" dirty="0" smtClean="0"/>
              <a:t> RANS-LES cases</a:t>
            </a:r>
          </a:p>
          <a:p>
            <a:r>
              <a:rPr lang="fr-FR" dirty="0" smtClean="0"/>
              <a:t>Turbulent </a:t>
            </a:r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 smtClean="0"/>
          </a:p>
          <a:p>
            <a:r>
              <a:rPr lang="fr-FR" dirty="0" err="1" smtClean="0"/>
              <a:t>Velocity</a:t>
            </a:r>
            <a:endParaRPr lang="fr-FR" dirty="0" smtClean="0"/>
          </a:p>
          <a:p>
            <a:r>
              <a:rPr lang="fr-FR" dirty="0" smtClean="0"/>
              <a:t>Wall-normal turbulent </a:t>
            </a:r>
            <a:r>
              <a:rPr lang="fr-FR" dirty="0" err="1" smtClean="0"/>
              <a:t>heat</a:t>
            </a:r>
            <a:r>
              <a:rPr lang="fr-FR" dirty="0" smtClean="0"/>
              <a:t> flux</a:t>
            </a:r>
          </a:p>
          <a:p>
            <a:r>
              <a:rPr lang="fr-FR" dirty="0" err="1" smtClean="0"/>
              <a:t>Streamwise</a:t>
            </a:r>
            <a:r>
              <a:rPr lang="fr-FR" dirty="0" smtClean="0"/>
              <a:t> turbulent </a:t>
            </a:r>
            <a:r>
              <a:rPr lang="fr-FR" dirty="0" err="1" smtClean="0"/>
              <a:t>heat</a:t>
            </a:r>
            <a:r>
              <a:rPr lang="fr-FR" dirty="0" smtClean="0"/>
              <a:t> flux</a:t>
            </a:r>
          </a:p>
          <a:p>
            <a:r>
              <a:rPr lang="fr-FR" dirty="0" err="1"/>
              <a:t>Temperature</a:t>
            </a:r>
            <a:endParaRPr lang="fr-FR" dirty="0" smtClean="0"/>
          </a:p>
          <a:p>
            <a:r>
              <a:rPr lang="fr-FR" dirty="0" err="1" smtClean="0"/>
              <a:t>Temperature</a:t>
            </a:r>
            <a:r>
              <a:rPr lang="fr-FR" dirty="0" smtClean="0"/>
              <a:t> variance</a:t>
            </a:r>
          </a:p>
          <a:p>
            <a:r>
              <a:rPr lang="fr-FR" dirty="0" err="1"/>
              <a:t>Nusselt</a:t>
            </a:r>
            <a:r>
              <a:rPr lang="fr-FR" dirty="0"/>
              <a:t> </a:t>
            </a:r>
            <a:r>
              <a:rPr lang="fr-FR" dirty="0" err="1" smtClean="0"/>
              <a:t>numbers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37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46096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38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27" y="957934"/>
            <a:ext cx="3790932" cy="532623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42" y="984442"/>
            <a:ext cx="3899299" cy="5323437"/>
          </a:xfrm>
          <a:prstGeom prst="rect">
            <a:avLst/>
          </a:prstGeom>
        </p:spPr>
      </p:pic>
      <p:graphicFrame>
        <p:nvGraphicFramePr>
          <p:cNvPr id="2" name="Obje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781637"/>
              </p:ext>
            </p:extLst>
          </p:nvPr>
        </p:nvGraphicFramePr>
        <p:xfrm>
          <a:off x="7967228" y="321297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8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67228" y="321297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993797"/>
              </p:ext>
            </p:extLst>
          </p:nvPr>
        </p:nvGraphicFramePr>
        <p:xfrm>
          <a:off x="3081536" y="2924944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9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81536" y="2924944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667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39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27" y="948502"/>
            <a:ext cx="3950949" cy="537222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3" y="995396"/>
            <a:ext cx="3904448" cy="5309000"/>
          </a:xfrm>
          <a:prstGeom prst="rect">
            <a:avLst/>
          </a:prstGeom>
        </p:spPr>
      </p:pic>
      <p:graphicFrame>
        <p:nvGraphicFramePr>
          <p:cNvPr id="8" name="Obje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861166"/>
              </p:ext>
            </p:extLst>
          </p:nvPr>
        </p:nvGraphicFramePr>
        <p:xfrm>
          <a:off x="3225552" y="2924944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2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25552" y="2924944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0521069"/>
              </p:ext>
            </p:extLst>
          </p:nvPr>
        </p:nvGraphicFramePr>
        <p:xfrm>
          <a:off x="7967228" y="331869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3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67228" y="331869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966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Square </a:t>
            </a:r>
            <a:r>
              <a:rPr lang="fr-FR" dirty="0" err="1" smtClean="0"/>
              <a:t>cavity</a:t>
            </a:r>
            <a:r>
              <a:rPr lang="fr-FR" dirty="0" smtClean="0"/>
              <a:t> at Ra=1.10</a:t>
            </a:r>
            <a:r>
              <a:rPr lang="fr-FR" baseline="30000" dirty="0" smtClean="0"/>
              <a:t>8</a:t>
            </a:r>
            <a:r>
              <a:rPr lang="fr-FR" dirty="0" smtClean="0"/>
              <a:t> :</a:t>
            </a:r>
          </a:p>
          <a:p>
            <a:r>
              <a:rPr lang="fr-FR" dirty="0" smtClean="0"/>
              <a:t>Turbulent </a:t>
            </a:r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 smtClean="0"/>
          </a:p>
          <a:p>
            <a:r>
              <a:rPr lang="fr-FR" dirty="0" err="1" smtClean="0"/>
              <a:t>Velocity</a:t>
            </a:r>
            <a:endParaRPr lang="fr-FR" dirty="0" smtClean="0"/>
          </a:p>
          <a:p>
            <a:r>
              <a:rPr lang="fr-FR" dirty="0" smtClean="0"/>
              <a:t>Wall-normal turbulent </a:t>
            </a:r>
            <a:r>
              <a:rPr lang="fr-FR" dirty="0" err="1" smtClean="0"/>
              <a:t>heat</a:t>
            </a:r>
            <a:r>
              <a:rPr lang="fr-FR" dirty="0" smtClean="0"/>
              <a:t> flux</a:t>
            </a:r>
          </a:p>
          <a:p>
            <a:r>
              <a:rPr lang="fr-FR" dirty="0" err="1" smtClean="0"/>
              <a:t>Streamwise</a:t>
            </a:r>
            <a:r>
              <a:rPr lang="fr-FR" dirty="0" smtClean="0"/>
              <a:t> turbulent </a:t>
            </a:r>
            <a:r>
              <a:rPr lang="fr-FR" dirty="0" err="1" smtClean="0"/>
              <a:t>heat</a:t>
            </a:r>
            <a:r>
              <a:rPr lang="fr-FR" dirty="0" smtClean="0"/>
              <a:t> flux</a:t>
            </a:r>
          </a:p>
          <a:p>
            <a:r>
              <a:rPr lang="fr-FR" dirty="0" err="1"/>
              <a:t>Temperature</a:t>
            </a:r>
            <a:endParaRPr lang="fr-FR" dirty="0" smtClean="0"/>
          </a:p>
          <a:p>
            <a:r>
              <a:rPr lang="fr-FR" dirty="0" err="1" smtClean="0"/>
              <a:t>Temperature</a:t>
            </a:r>
            <a:r>
              <a:rPr lang="fr-FR" dirty="0" smtClean="0"/>
              <a:t> variance</a:t>
            </a:r>
          </a:p>
          <a:p>
            <a:r>
              <a:rPr lang="fr-FR" dirty="0" err="1"/>
              <a:t>Nusselt</a:t>
            </a:r>
            <a:r>
              <a:rPr lang="fr-FR" dirty="0"/>
              <a:t> </a:t>
            </a:r>
            <a:r>
              <a:rPr lang="fr-FR" dirty="0" err="1" smtClean="0"/>
              <a:t>numbers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4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36182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40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93" y="957934"/>
            <a:ext cx="3790933" cy="532623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999563"/>
            <a:ext cx="3820214" cy="5272313"/>
          </a:xfrm>
          <a:prstGeom prst="rect">
            <a:avLst/>
          </a:prstGeom>
        </p:spPr>
      </p:pic>
      <p:graphicFrame>
        <p:nvGraphicFramePr>
          <p:cNvPr id="2" name="Obje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399340"/>
              </p:ext>
            </p:extLst>
          </p:nvPr>
        </p:nvGraphicFramePr>
        <p:xfrm>
          <a:off x="7900030" y="321297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6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00030" y="321297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604251"/>
              </p:ext>
            </p:extLst>
          </p:nvPr>
        </p:nvGraphicFramePr>
        <p:xfrm>
          <a:off x="3153544" y="2945507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7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53544" y="2945507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891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Turbulent Natural Convection in a Square Cavity</a:t>
            </a:r>
          </a:p>
          <a:p>
            <a:pPr>
              <a:defRPr/>
            </a:pPr>
            <a:r>
              <a:rPr lang="fr-FR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41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40" y="1247965"/>
            <a:ext cx="7182517" cy="4781704"/>
          </a:xfrm>
          <a:prstGeom prst="rect">
            <a:avLst/>
          </a:prstGeom>
        </p:spPr>
      </p:pic>
      <p:graphicFrame>
        <p:nvGraphicFramePr>
          <p:cNvPr id="2" name="Obje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905064"/>
              </p:ext>
            </p:extLst>
          </p:nvPr>
        </p:nvGraphicFramePr>
        <p:xfrm>
          <a:off x="6444208" y="443711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8" name="PDF" showAsIcon="1" r:id="rId4" imgW="914400" imgH="771480" progId="FoxitReader.Document">
                  <p:embed/>
                </p:oleObj>
              </mc:Choice>
              <mc:Fallback>
                <p:oleObj name="PDF" showAsIcon="1" r:id="rId4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44208" y="4437112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975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5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9" y="932224"/>
            <a:ext cx="3634883" cy="535194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94474"/>
            <a:ext cx="3546921" cy="5386854"/>
          </a:xfrm>
          <a:prstGeom prst="rect">
            <a:avLst/>
          </a:prstGeom>
        </p:spPr>
      </p:pic>
      <p:graphicFrame>
        <p:nvGraphicFramePr>
          <p:cNvPr id="8" name="Obje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158986"/>
              </p:ext>
            </p:extLst>
          </p:nvPr>
        </p:nvGraphicFramePr>
        <p:xfrm>
          <a:off x="2865512" y="2204864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65512" y="2204864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5119343"/>
              </p:ext>
            </p:extLst>
          </p:nvPr>
        </p:nvGraphicFramePr>
        <p:xfrm>
          <a:off x="8068617" y="227687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68617" y="2276872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58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6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9" y="944261"/>
            <a:ext cx="3634883" cy="53287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44261"/>
            <a:ext cx="3618929" cy="5305318"/>
          </a:xfrm>
          <a:prstGeom prst="rect">
            <a:avLst/>
          </a:prstGeom>
        </p:spPr>
      </p:pic>
      <p:graphicFrame>
        <p:nvGraphicFramePr>
          <p:cNvPr id="2" name="Obje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041482"/>
              </p:ext>
            </p:extLst>
          </p:nvPr>
        </p:nvGraphicFramePr>
        <p:xfrm>
          <a:off x="2937520" y="2204864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2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37520" y="2204864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384561"/>
              </p:ext>
            </p:extLst>
          </p:nvPr>
        </p:nvGraphicFramePr>
        <p:xfrm>
          <a:off x="8122096" y="239240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3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22096" y="239240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419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7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2" y="954304"/>
            <a:ext cx="3502022" cy="531866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50979"/>
            <a:ext cx="3591889" cy="5350859"/>
          </a:xfrm>
          <a:prstGeom prst="rect">
            <a:avLst/>
          </a:prstGeom>
        </p:spPr>
      </p:pic>
      <p:graphicFrame>
        <p:nvGraphicFramePr>
          <p:cNvPr id="8" name="Obje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892517"/>
              </p:ext>
            </p:extLst>
          </p:nvPr>
        </p:nvGraphicFramePr>
        <p:xfrm>
          <a:off x="2793504" y="213285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6" name="PDF" showAsIcon="1" r:id="rId5" imgW="914400" imgH="771480" progId="FoxitReader.Document">
                  <p:embed/>
                </p:oleObj>
              </mc:Choice>
              <mc:Fallback>
                <p:oleObj name="PDF" showAsIcon="1" r:id="rId5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93504" y="213285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239948"/>
              </p:ext>
            </p:extLst>
          </p:nvPr>
        </p:nvGraphicFramePr>
        <p:xfrm>
          <a:off x="8041577" y="242088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7" name="PDF" showAsIcon="1" r:id="rId7" imgW="914400" imgH="771480" progId="FoxitReader.Document">
                  <p:embed/>
                </p:oleObj>
              </mc:Choice>
              <mc:Fallback>
                <p:oleObj name="PDF" showAsIcon="1" r:id="rId7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41577" y="242088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467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Turbulent Natural Convection in a Square Cavity</a:t>
            </a:r>
          </a:p>
          <a:p>
            <a:pPr>
              <a:defRPr/>
            </a:pPr>
            <a:r>
              <a:rPr lang="fr-FR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8</a:t>
            </a:fld>
            <a:endParaRPr lang="en-US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65" y="995904"/>
            <a:ext cx="7351870" cy="5290702"/>
          </a:xfrm>
          <a:prstGeom prst="rect">
            <a:avLst/>
          </a:prstGeom>
        </p:spPr>
      </p:pic>
      <p:graphicFrame>
        <p:nvGraphicFramePr>
          <p:cNvPr id="7" name="Obje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018374"/>
              </p:ext>
            </p:extLst>
          </p:nvPr>
        </p:nvGraphicFramePr>
        <p:xfrm>
          <a:off x="6897960" y="306896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2" name="PDF" showAsIcon="1" r:id="rId4" imgW="914400" imgH="771480" progId="FoxitReader.Document">
                  <p:embed/>
                </p:oleObj>
              </mc:Choice>
              <mc:Fallback>
                <p:oleObj name="PDF" showAsIcon="1" r:id="rId4" imgW="914400" imgH="77148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97960" y="306896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621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Square </a:t>
            </a:r>
            <a:r>
              <a:rPr lang="fr-FR" dirty="0" err="1" smtClean="0"/>
              <a:t>cavity</a:t>
            </a:r>
            <a:r>
              <a:rPr lang="fr-FR" dirty="0" smtClean="0"/>
              <a:t> at Ra=1,58.10</a:t>
            </a:r>
            <a:r>
              <a:rPr lang="fr-FR" baseline="30000" dirty="0" smtClean="0"/>
              <a:t>9</a:t>
            </a:r>
            <a:r>
              <a:rPr lang="fr-FR" dirty="0" smtClean="0"/>
              <a:t> :</a:t>
            </a:r>
          </a:p>
          <a:p>
            <a:r>
              <a:rPr lang="fr-FR" dirty="0" smtClean="0"/>
              <a:t>Turbulent </a:t>
            </a:r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 smtClean="0"/>
          </a:p>
          <a:p>
            <a:r>
              <a:rPr lang="fr-FR" dirty="0" err="1" smtClean="0"/>
              <a:t>Velocity</a:t>
            </a:r>
            <a:endParaRPr lang="fr-FR" dirty="0" smtClean="0"/>
          </a:p>
          <a:p>
            <a:r>
              <a:rPr lang="fr-FR" dirty="0" smtClean="0"/>
              <a:t>Wall-normal turbulent </a:t>
            </a:r>
            <a:r>
              <a:rPr lang="fr-FR" dirty="0" err="1" smtClean="0"/>
              <a:t>heat</a:t>
            </a:r>
            <a:r>
              <a:rPr lang="fr-FR" dirty="0" smtClean="0"/>
              <a:t> flux</a:t>
            </a:r>
          </a:p>
          <a:p>
            <a:r>
              <a:rPr lang="fr-FR" dirty="0" err="1" smtClean="0"/>
              <a:t>Streamwise</a:t>
            </a:r>
            <a:r>
              <a:rPr lang="fr-FR" dirty="0" smtClean="0"/>
              <a:t> turbulent </a:t>
            </a:r>
            <a:r>
              <a:rPr lang="fr-FR" dirty="0" err="1" smtClean="0"/>
              <a:t>heat</a:t>
            </a:r>
            <a:r>
              <a:rPr lang="fr-FR" dirty="0" smtClean="0"/>
              <a:t> flux</a:t>
            </a:r>
          </a:p>
          <a:p>
            <a:r>
              <a:rPr lang="fr-FR" dirty="0" err="1"/>
              <a:t>Temperature</a:t>
            </a:r>
            <a:endParaRPr lang="fr-FR" dirty="0" smtClean="0"/>
          </a:p>
          <a:p>
            <a:r>
              <a:rPr lang="fr-FR" dirty="0" err="1" smtClean="0"/>
              <a:t>Temperature</a:t>
            </a:r>
            <a:r>
              <a:rPr lang="fr-FR" dirty="0" smtClean="0"/>
              <a:t> variance</a:t>
            </a:r>
          </a:p>
          <a:p>
            <a:r>
              <a:rPr lang="fr-FR" dirty="0" err="1"/>
              <a:t>Nusselt</a:t>
            </a:r>
            <a:r>
              <a:rPr lang="fr-FR" dirty="0"/>
              <a:t> </a:t>
            </a:r>
            <a:r>
              <a:rPr lang="fr-FR" dirty="0" err="1" smtClean="0"/>
              <a:t>numbers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fr-FR" altLang="fr-FR" smtClean="0"/>
              <a:t>16/10/2019</a:t>
            </a:r>
            <a:endParaRPr lang="fr-FR" alt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Turbulent Natural Convection in a Square Cavity</a:t>
            </a:r>
          </a:p>
          <a:p>
            <a:pPr>
              <a:defRPr/>
            </a:pPr>
            <a:r>
              <a:rPr lang="en-US" dirty="0" smtClean="0"/>
              <a:t>ERCOFTAC SIG15 Workshop, Ljubljana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55EBED1-3CE8-4EEF-A0C0-9C7A5446F916}" type="slidenum">
              <a:rPr lang="en-US" altLang="fr-FR" smtClean="0"/>
              <a:pPr>
                <a:defRPr/>
              </a:pPr>
              <a:t>9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51568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19077</TotalTime>
  <Words>861</Words>
  <Application>Microsoft Office PowerPoint</Application>
  <PresentationFormat>On-screen Show (4:3)</PresentationFormat>
  <Paragraphs>253</Paragraphs>
  <Slides>41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ＭＳ Ｐゴシック</vt:lpstr>
      <vt:lpstr>Times New Roman</vt:lpstr>
      <vt:lpstr>Blank Presentation</vt:lpstr>
      <vt:lpstr>PDF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Cédric Flageul</dc:creator>
  <cp:lastModifiedBy>Predavalnica O2</cp:lastModifiedBy>
  <cp:revision>734</cp:revision>
  <cp:lastPrinted>2018-11-05T18:01:24Z</cp:lastPrinted>
  <dcterms:created xsi:type="dcterms:W3CDTF">2013-06-27T11:54:33Z</dcterms:created>
  <dcterms:modified xsi:type="dcterms:W3CDTF">2019-10-16T11:46:25Z</dcterms:modified>
</cp:coreProperties>
</file>